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2" r:id="rId4"/>
    <p:sldId id="259" r:id="rId5"/>
    <p:sldId id="260" r:id="rId6"/>
    <p:sldId id="263" r:id="rId7"/>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7BF5"/>
    <a:srgbClr val="CC99FF"/>
    <a:srgbClr val="CCCC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ro-R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ro-RO"/>
          </a:p>
        </p:txBody>
      </p:sp>
      <p:sp>
        <p:nvSpPr>
          <p:cNvPr id="4" name="Date Placeholder 3"/>
          <p:cNvSpPr>
            <a:spLocks noGrp="1"/>
          </p:cNvSpPr>
          <p:nvPr>
            <p:ph type="dt" sz="half" idx="10"/>
          </p:nvPr>
        </p:nvSpPr>
        <p:spPr/>
        <p:txBody>
          <a:bodyPr/>
          <a:lstStyle/>
          <a:p>
            <a:fld id="{F4A646CA-2155-4063-B21F-6C2D027ABFC4}" type="datetimeFigureOut">
              <a:rPr lang="ro-RO" smtClean="0"/>
              <a:t>15.10.2019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F41060B9-E9D6-4099-AD90-0BE4DD101BC7}" type="slidenum">
              <a:rPr lang="ro-RO" smtClean="0"/>
              <a:t>‹#›</a:t>
            </a:fld>
            <a:endParaRPr lang="ro-RO"/>
          </a:p>
        </p:txBody>
      </p:sp>
    </p:spTree>
    <p:extLst>
      <p:ext uri="{BB962C8B-B14F-4D97-AF65-F5344CB8AC3E}">
        <p14:creationId xmlns:p14="http://schemas.microsoft.com/office/powerpoint/2010/main" val="109694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o-RO"/>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o-RO"/>
          </a:p>
        </p:txBody>
      </p:sp>
      <p:sp>
        <p:nvSpPr>
          <p:cNvPr id="4" name="Date Placeholder 3"/>
          <p:cNvSpPr>
            <a:spLocks noGrp="1"/>
          </p:cNvSpPr>
          <p:nvPr>
            <p:ph type="dt" sz="half" idx="10"/>
          </p:nvPr>
        </p:nvSpPr>
        <p:spPr/>
        <p:txBody>
          <a:bodyPr/>
          <a:lstStyle/>
          <a:p>
            <a:fld id="{F4A646CA-2155-4063-B21F-6C2D027ABFC4}" type="datetimeFigureOut">
              <a:rPr lang="ro-RO" smtClean="0"/>
              <a:t>15.10.2019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F41060B9-E9D6-4099-AD90-0BE4DD101BC7}" type="slidenum">
              <a:rPr lang="ro-RO" smtClean="0"/>
              <a:t>‹#›</a:t>
            </a:fld>
            <a:endParaRPr lang="ro-RO"/>
          </a:p>
        </p:txBody>
      </p:sp>
    </p:spTree>
    <p:extLst>
      <p:ext uri="{BB962C8B-B14F-4D97-AF65-F5344CB8AC3E}">
        <p14:creationId xmlns:p14="http://schemas.microsoft.com/office/powerpoint/2010/main" val="3722099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ro-R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o-RO"/>
          </a:p>
        </p:txBody>
      </p:sp>
      <p:sp>
        <p:nvSpPr>
          <p:cNvPr id="4" name="Date Placeholder 3"/>
          <p:cNvSpPr>
            <a:spLocks noGrp="1"/>
          </p:cNvSpPr>
          <p:nvPr>
            <p:ph type="dt" sz="half" idx="10"/>
          </p:nvPr>
        </p:nvSpPr>
        <p:spPr/>
        <p:txBody>
          <a:bodyPr/>
          <a:lstStyle/>
          <a:p>
            <a:fld id="{F4A646CA-2155-4063-B21F-6C2D027ABFC4}" type="datetimeFigureOut">
              <a:rPr lang="ro-RO" smtClean="0"/>
              <a:t>15.10.2019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F41060B9-E9D6-4099-AD90-0BE4DD101BC7}" type="slidenum">
              <a:rPr lang="ro-RO" smtClean="0"/>
              <a:t>‹#›</a:t>
            </a:fld>
            <a:endParaRPr lang="ro-RO"/>
          </a:p>
        </p:txBody>
      </p:sp>
    </p:spTree>
    <p:extLst>
      <p:ext uri="{BB962C8B-B14F-4D97-AF65-F5344CB8AC3E}">
        <p14:creationId xmlns:p14="http://schemas.microsoft.com/office/powerpoint/2010/main" val="2595304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o-RO"/>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o-RO"/>
          </a:p>
        </p:txBody>
      </p:sp>
      <p:sp>
        <p:nvSpPr>
          <p:cNvPr id="4" name="Date Placeholder 3"/>
          <p:cNvSpPr>
            <a:spLocks noGrp="1"/>
          </p:cNvSpPr>
          <p:nvPr>
            <p:ph type="dt" sz="half" idx="10"/>
          </p:nvPr>
        </p:nvSpPr>
        <p:spPr/>
        <p:txBody>
          <a:bodyPr/>
          <a:lstStyle/>
          <a:p>
            <a:fld id="{F4A646CA-2155-4063-B21F-6C2D027ABFC4}" type="datetimeFigureOut">
              <a:rPr lang="ro-RO" smtClean="0"/>
              <a:t>15.10.2019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F41060B9-E9D6-4099-AD90-0BE4DD101BC7}" type="slidenum">
              <a:rPr lang="ro-RO" smtClean="0"/>
              <a:t>‹#›</a:t>
            </a:fld>
            <a:endParaRPr lang="ro-RO"/>
          </a:p>
        </p:txBody>
      </p:sp>
    </p:spTree>
    <p:extLst>
      <p:ext uri="{BB962C8B-B14F-4D97-AF65-F5344CB8AC3E}">
        <p14:creationId xmlns:p14="http://schemas.microsoft.com/office/powerpoint/2010/main" val="1492904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ro-R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4A646CA-2155-4063-B21F-6C2D027ABFC4}" type="datetimeFigureOut">
              <a:rPr lang="ro-RO" smtClean="0"/>
              <a:t>15.10.2019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F41060B9-E9D6-4099-AD90-0BE4DD101BC7}" type="slidenum">
              <a:rPr lang="ro-RO" smtClean="0"/>
              <a:t>‹#›</a:t>
            </a:fld>
            <a:endParaRPr lang="ro-RO"/>
          </a:p>
        </p:txBody>
      </p:sp>
    </p:spTree>
    <p:extLst>
      <p:ext uri="{BB962C8B-B14F-4D97-AF65-F5344CB8AC3E}">
        <p14:creationId xmlns:p14="http://schemas.microsoft.com/office/powerpoint/2010/main" val="1589219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o-RO"/>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o-RO"/>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o-RO"/>
          </a:p>
        </p:txBody>
      </p:sp>
      <p:sp>
        <p:nvSpPr>
          <p:cNvPr id="5" name="Date Placeholder 4"/>
          <p:cNvSpPr>
            <a:spLocks noGrp="1"/>
          </p:cNvSpPr>
          <p:nvPr>
            <p:ph type="dt" sz="half" idx="10"/>
          </p:nvPr>
        </p:nvSpPr>
        <p:spPr/>
        <p:txBody>
          <a:bodyPr/>
          <a:lstStyle/>
          <a:p>
            <a:fld id="{F4A646CA-2155-4063-B21F-6C2D027ABFC4}" type="datetimeFigureOut">
              <a:rPr lang="ro-RO" smtClean="0"/>
              <a:t>15.10.2019</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F41060B9-E9D6-4099-AD90-0BE4DD101BC7}" type="slidenum">
              <a:rPr lang="ro-RO" smtClean="0"/>
              <a:t>‹#›</a:t>
            </a:fld>
            <a:endParaRPr lang="ro-RO"/>
          </a:p>
        </p:txBody>
      </p:sp>
    </p:spTree>
    <p:extLst>
      <p:ext uri="{BB962C8B-B14F-4D97-AF65-F5344CB8AC3E}">
        <p14:creationId xmlns:p14="http://schemas.microsoft.com/office/powerpoint/2010/main" val="3108215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ro-R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o-R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o-RO"/>
          </a:p>
        </p:txBody>
      </p:sp>
      <p:sp>
        <p:nvSpPr>
          <p:cNvPr id="7" name="Date Placeholder 6"/>
          <p:cNvSpPr>
            <a:spLocks noGrp="1"/>
          </p:cNvSpPr>
          <p:nvPr>
            <p:ph type="dt" sz="half" idx="10"/>
          </p:nvPr>
        </p:nvSpPr>
        <p:spPr/>
        <p:txBody>
          <a:bodyPr/>
          <a:lstStyle/>
          <a:p>
            <a:fld id="{F4A646CA-2155-4063-B21F-6C2D027ABFC4}" type="datetimeFigureOut">
              <a:rPr lang="ro-RO" smtClean="0"/>
              <a:t>15.10.2019</a:t>
            </a:fld>
            <a:endParaRPr lang="ro-RO"/>
          </a:p>
        </p:txBody>
      </p:sp>
      <p:sp>
        <p:nvSpPr>
          <p:cNvPr id="8" name="Footer Placeholder 7"/>
          <p:cNvSpPr>
            <a:spLocks noGrp="1"/>
          </p:cNvSpPr>
          <p:nvPr>
            <p:ph type="ftr" sz="quarter" idx="11"/>
          </p:nvPr>
        </p:nvSpPr>
        <p:spPr/>
        <p:txBody>
          <a:bodyPr/>
          <a:lstStyle/>
          <a:p>
            <a:endParaRPr lang="ro-RO"/>
          </a:p>
        </p:txBody>
      </p:sp>
      <p:sp>
        <p:nvSpPr>
          <p:cNvPr id="9" name="Slide Number Placeholder 8"/>
          <p:cNvSpPr>
            <a:spLocks noGrp="1"/>
          </p:cNvSpPr>
          <p:nvPr>
            <p:ph type="sldNum" sz="quarter" idx="12"/>
          </p:nvPr>
        </p:nvSpPr>
        <p:spPr/>
        <p:txBody>
          <a:bodyPr/>
          <a:lstStyle/>
          <a:p>
            <a:fld id="{F41060B9-E9D6-4099-AD90-0BE4DD101BC7}" type="slidenum">
              <a:rPr lang="ro-RO" smtClean="0"/>
              <a:t>‹#›</a:t>
            </a:fld>
            <a:endParaRPr lang="ro-RO"/>
          </a:p>
        </p:txBody>
      </p:sp>
    </p:spTree>
    <p:extLst>
      <p:ext uri="{BB962C8B-B14F-4D97-AF65-F5344CB8AC3E}">
        <p14:creationId xmlns:p14="http://schemas.microsoft.com/office/powerpoint/2010/main" val="698916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o-RO"/>
          </a:p>
        </p:txBody>
      </p:sp>
      <p:sp>
        <p:nvSpPr>
          <p:cNvPr id="3" name="Date Placeholder 2"/>
          <p:cNvSpPr>
            <a:spLocks noGrp="1"/>
          </p:cNvSpPr>
          <p:nvPr>
            <p:ph type="dt" sz="half" idx="10"/>
          </p:nvPr>
        </p:nvSpPr>
        <p:spPr/>
        <p:txBody>
          <a:bodyPr/>
          <a:lstStyle/>
          <a:p>
            <a:fld id="{F4A646CA-2155-4063-B21F-6C2D027ABFC4}" type="datetimeFigureOut">
              <a:rPr lang="ro-RO" smtClean="0"/>
              <a:t>15.10.2019</a:t>
            </a:fld>
            <a:endParaRPr lang="ro-RO"/>
          </a:p>
        </p:txBody>
      </p:sp>
      <p:sp>
        <p:nvSpPr>
          <p:cNvPr id="4" name="Footer Placeholder 3"/>
          <p:cNvSpPr>
            <a:spLocks noGrp="1"/>
          </p:cNvSpPr>
          <p:nvPr>
            <p:ph type="ftr" sz="quarter" idx="11"/>
          </p:nvPr>
        </p:nvSpPr>
        <p:spPr/>
        <p:txBody>
          <a:bodyPr/>
          <a:lstStyle/>
          <a:p>
            <a:endParaRPr lang="ro-RO"/>
          </a:p>
        </p:txBody>
      </p:sp>
      <p:sp>
        <p:nvSpPr>
          <p:cNvPr id="5" name="Slide Number Placeholder 4"/>
          <p:cNvSpPr>
            <a:spLocks noGrp="1"/>
          </p:cNvSpPr>
          <p:nvPr>
            <p:ph type="sldNum" sz="quarter" idx="12"/>
          </p:nvPr>
        </p:nvSpPr>
        <p:spPr/>
        <p:txBody>
          <a:bodyPr/>
          <a:lstStyle/>
          <a:p>
            <a:fld id="{F41060B9-E9D6-4099-AD90-0BE4DD101BC7}" type="slidenum">
              <a:rPr lang="ro-RO" smtClean="0"/>
              <a:t>‹#›</a:t>
            </a:fld>
            <a:endParaRPr lang="ro-RO"/>
          </a:p>
        </p:txBody>
      </p:sp>
    </p:spTree>
    <p:extLst>
      <p:ext uri="{BB962C8B-B14F-4D97-AF65-F5344CB8AC3E}">
        <p14:creationId xmlns:p14="http://schemas.microsoft.com/office/powerpoint/2010/main" val="2652054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A646CA-2155-4063-B21F-6C2D027ABFC4}" type="datetimeFigureOut">
              <a:rPr lang="ro-RO" smtClean="0"/>
              <a:t>15.10.2019</a:t>
            </a:fld>
            <a:endParaRPr lang="ro-RO"/>
          </a:p>
        </p:txBody>
      </p:sp>
      <p:sp>
        <p:nvSpPr>
          <p:cNvPr id="3" name="Footer Placeholder 2"/>
          <p:cNvSpPr>
            <a:spLocks noGrp="1"/>
          </p:cNvSpPr>
          <p:nvPr>
            <p:ph type="ftr" sz="quarter" idx="11"/>
          </p:nvPr>
        </p:nvSpPr>
        <p:spPr/>
        <p:txBody>
          <a:bodyPr/>
          <a:lstStyle/>
          <a:p>
            <a:endParaRPr lang="ro-RO"/>
          </a:p>
        </p:txBody>
      </p:sp>
      <p:sp>
        <p:nvSpPr>
          <p:cNvPr id="4" name="Slide Number Placeholder 3"/>
          <p:cNvSpPr>
            <a:spLocks noGrp="1"/>
          </p:cNvSpPr>
          <p:nvPr>
            <p:ph type="sldNum" sz="quarter" idx="12"/>
          </p:nvPr>
        </p:nvSpPr>
        <p:spPr/>
        <p:txBody>
          <a:bodyPr/>
          <a:lstStyle/>
          <a:p>
            <a:fld id="{F41060B9-E9D6-4099-AD90-0BE4DD101BC7}" type="slidenum">
              <a:rPr lang="ro-RO" smtClean="0"/>
              <a:t>‹#›</a:t>
            </a:fld>
            <a:endParaRPr lang="ro-RO"/>
          </a:p>
        </p:txBody>
      </p:sp>
    </p:spTree>
    <p:extLst>
      <p:ext uri="{BB962C8B-B14F-4D97-AF65-F5344CB8AC3E}">
        <p14:creationId xmlns:p14="http://schemas.microsoft.com/office/powerpoint/2010/main" val="2324704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ro-R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o-R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4A646CA-2155-4063-B21F-6C2D027ABFC4}" type="datetimeFigureOut">
              <a:rPr lang="ro-RO" smtClean="0"/>
              <a:t>15.10.2019</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F41060B9-E9D6-4099-AD90-0BE4DD101BC7}" type="slidenum">
              <a:rPr lang="ro-RO" smtClean="0"/>
              <a:t>‹#›</a:t>
            </a:fld>
            <a:endParaRPr lang="ro-RO"/>
          </a:p>
        </p:txBody>
      </p:sp>
    </p:spTree>
    <p:extLst>
      <p:ext uri="{BB962C8B-B14F-4D97-AF65-F5344CB8AC3E}">
        <p14:creationId xmlns:p14="http://schemas.microsoft.com/office/powerpoint/2010/main" val="314459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ro-R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4A646CA-2155-4063-B21F-6C2D027ABFC4}" type="datetimeFigureOut">
              <a:rPr lang="ro-RO" smtClean="0"/>
              <a:t>15.10.2019</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F41060B9-E9D6-4099-AD90-0BE4DD101BC7}" type="slidenum">
              <a:rPr lang="ro-RO" smtClean="0"/>
              <a:t>‹#›</a:t>
            </a:fld>
            <a:endParaRPr lang="ro-RO"/>
          </a:p>
        </p:txBody>
      </p:sp>
    </p:spTree>
    <p:extLst>
      <p:ext uri="{BB962C8B-B14F-4D97-AF65-F5344CB8AC3E}">
        <p14:creationId xmlns:p14="http://schemas.microsoft.com/office/powerpoint/2010/main" val="1332345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ro-R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o-R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A646CA-2155-4063-B21F-6C2D027ABFC4}" type="datetimeFigureOut">
              <a:rPr lang="ro-RO" smtClean="0"/>
              <a:t>15.10.2019</a:t>
            </a:fld>
            <a:endParaRPr lang="ro-R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o-R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060B9-E9D6-4099-AD90-0BE4DD101BC7}" type="slidenum">
              <a:rPr lang="ro-RO" smtClean="0"/>
              <a:t>‹#›</a:t>
            </a:fld>
            <a:endParaRPr lang="ro-RO"/>
          </a:p>
        </p:txBody>
      </p:sp>
    </p:spTree>
    <p:extLst>
      <p:ext uri="{BB962C8B-B14F-4D97-AF65-F5344CB8AC3E}">
        <p14:creationId xmlns:p14="http://schemas.microsoft.com/office/powerpoint/2010/main" val="76096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s://www.pompadoursphynx.com/mindent-a-szfinxrol/"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hyperlink" Target="https://www.zooplus.hu/magazin/macska-magazin/macskafajtak/szfinx" TargetMode="External"/><Relationship Id="rId3" Type="http://schemas.openxmlformats.org/officeDocument/2006/relationships/image" Target="../media/image20.jpeg"/><Relationship Id="rId7" Type="http://schemas.openxmlformats.org/officeDocument/2006/relationships/image" Target="../media/image24.jpeg"/><Relationship Id="rId12" Type="http://schemas.openxmlformats.org/officeDocument/2006/relationships/hyperlink" Target="https://www.amarqt.com/allatok/macska/szfinx/" TargetMode="External"/><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jpeg"/><Relationship Id="rId11" Type="http://schemas.openxmlformats.org/officeDocument/2006/relationships/hyperlink" Target="https://hu.wikipedia.org/wiki/Szfinx_(macskafajta)" TargetMode="External"/><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 Id="rId14" Type="http://schemas.openxmlformats.org/officeDocument/2006/relationships/hyperlink" Target="http://www.erdekesvilag.hu/a-hazimacska-egyik-ritka-fajtaja-a-szortelen-szfinx-macsk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84963" y="2565763"/>
            <a:ext cx="2763586"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smtClean="0">
                <a:ln/>
                <a:solidFill>
                  <a:srgbClr val="CF7BF5"/>
                </a:solidFill>
                <a:effectLst/>
              </a:rPr>
              <a:t>SZFINX</a:t>
            </a:r>
            <a:endParaRPr lang="en-US" sz="5400" b="1" cap="none" spc="0" dirty="0">
              <a:ln/>
              <a:solidFill>
                <a:srgbClr val="CF7BF5"/>
              </a:solidFill>
              <a:effectLst/>
            </a:endParaRPr>
          </a:p>
        </p:txBody>
      </p:sp>
      <p:pic>
        <p:nvPicPr>
          <p:cNvPr id="6" name="Picture 5"/>
          <p:cNvPicPr>
            <a:picLocks noChangeAspect="1"/>
          </p:cNvPicPr>
          <p:nvPr/>
        </p:nvPicPr>
        <p:blipFill>
          <a:blip r:embed="rId2"/>
          <a:stretch>
            <a:fillRect/>
          </a:stretch>
        </p:blipFill>
        <p:spPr>
          <a:xfrm>
            <a:off x="3778518" y="-18385"/>
            <a:ext cx="1755868" cy="1316901"/>
          </a:xfrm>
          <a:prstGeom prst="rect">
            <a:avLst/>
          </a:prstGeom>
        </p:spPr>
      </p:pic>
      <p:pic>
        <p:nvPicPr>
          <p:cNvPr id="7" name="Picture 6"/>
          <p:cNvPicPr>
            <a:picLocks noChangeAspect="1"/>
          </p:cNvPicPr>
          <p:nvPr/>
        </p:nvPicPr>
        <p:blipFill>
          <a:blip r:embed="rId3"/>
          <a:stretch>
            <a:fillRect/>
          </a:stretch>
        </p:blipFill>
        <p:spPr>
          <a:xfrm>
            <a:off x="252386" y="-18385"/>
            <a:ext cx="1784657" cy="1339185"/>
          </a:xfrm>
          <a:prstGeom prst="rect">
            <a:avLst/>
          </a:prstGeom>
        </p:spPr>
      </p:pic>
      <p:pic>
        <p:nvPicPr>
          <p:cNvPr id="8" name="Picture 7"/>
          <p:cNvPicPr>
            <a:picLocks noChangeAspect="1"/>
          </p:cNvPicPr>
          <p:nvPr/>
        </p:nvPicPr>
        <p:blipFill>
          <a:blip r:embed="rId4"/>
          <a:stretch>
            <a:fillRect/>
          </a:stretch>
        </p:blipFill>
        <p:spPr>
          <a:xfrm>
            <a:off x="6872701" y="-9539"/>
            <a:ext cx="1755869" cy="1316902"/>
          </a:xfrm>
          <a:prstGeom prst="rect">
            <a:avLst/>
          </a:prstGeom>
        </p:spPr>
      </p:pic>
      <p:pic>
        <p:nvPicPr>
          <p:cNvPr id="9" name="Picture 8"/>
          <p:cNvPicPr>
            <a:picLocks noChangeAspect="1"/>
          </p:cNvPicPr>
          <p:nvPr/>
        </p:nvPicPr>
        <p:blipFill>
          <a:blip r:embed="rId5"/>
          <a:stretch>
            <a:fillRect/>
          </a:stretch>
        </p:blipFill>
        <p:spPr>
          <a:xfrm>
            <a:off x="8628570" y="-18546"/>
            <a:ext cx="1061219" cy="1338475"/>
          </a:xfrm>
          <a:prstGeom prst="rect">
            <a:avLst/>
          </a:prstGeom>
        </p:spPr>
      </p:pic>
      <p:pic>
        <p:nvPicPr>
          <p:cNvPr id="10" name="Picture 9"/>
          <p:cNvPicPr>
            <a:picLocks noChangeAspect="1"/>
          </p:cNvPicPr>
          <p:nvPr/>
        </p:nvPicPr>
        <p:blipFill>
          <a:blip r:embed="rId6"/>
          <a:stretch>
            <a:fillRect/>
          </a:stretch>
        </p:blipFill>
        <p:spPr>
          <a:xfrm>
            <a:off x="501320" y="1708235"/>
            <a:ext cx="4012928" cy="2859567"/>
          </a:xfrm>
          <a:prstGeom prst="rect">
            <a:avLst/>
          </a:prstGeom>
        </p:spPr>
      </p:pic>
      <p:pic>
        <p:nvPicPr>
          <p:cNvPr id="11" name="Picture 10"/>
          <p:cNvPicPr>
            <a:picLocks noChangeAspect="1"/>
          </p:cNvPicPr>
          <p:nvPr/>
        </p:nvPicPr>
        <p:blipFill>
          <a:blip r:embed="rId7"/>
          <a:stretch>
            <a:fillRect/>
          </a:stretch>
        </p:blipFill>
        <p:spPr>
          <a:xfrm>
            <a:off x="2022649" y="-27997"/>
            <a:ext cx="1780579" cy="1336123"/>
          </a:xfrm>
          <a:prstGeom prst="rect">
            <a:avLst/>
          </a:prstGeom>
        </p:spPr>
      </p:pic>
      <p:pic>
        <p:nvPicPr>
          <p:cNvPr id="12" name="Picture 11"/>
          <p:cNvPicPr>
            <a:picLocks noChangeAspect="1"/>
          </p:cNvPicPr>
          <p:nvPr/>
        </p:nvPicPr>
        <p:blipFill>
          <a:blip r:embed="rId8"/>
          <a:stretch>
            <a:fillRect/>
          </a:stretch>
        </p:blipFill>
        <p:spPr>
          <a:xfrm>
            <a:off x="9689789" y="-18547"/>
            <a:ext cx="1200728" cy="1328005"/>
          </a:xfrm>
          <a:prstGeom prst="rect">
            <a:avLst/>
          </a:prstGeom>
        </p:spPr>
      </p:pic>
      <p:pic>
        <p:nvPicPr>
          <p:cNvPr id="13" name="Picture 12"/>
          <p:cNvPicPr>
            <a:picLocks noChangeAspect="1"/>
          </p:cNvPicPr>
          <p:nvPr/>
        </p:nvPicPr>
        <p:blipFill>
          <a:blip r:embed="rId9"/>
          <a:stretch>
            <a:fillRect/>
          </a:stretch>
        </p:blipFill>
        <p:spPr>
          <a:xfrm>
            <a:off x="5534387" y="-18385"/>
            <a:ext cx="1338314" cy="1338314"/>
          </a:xfrm>
          <a:prstGeom prst="rect">
            <a:avLst/>
          </a:prstGeom>
        </p:spPr>
      </p:pic>
      <p:pic>
        <p:nvPicPr>
          <p:cNvPr id="14" name="Picture 13"/>
          <p:cNvPicPr>
            <a:picLocks noChangeAspect="1"/>
          </p:cNvPicPr>
          <p:nvPr/>
        </p:nvPicPr>
        <p:blipFill>
          <a:blip r:embed="rId10"/>
          <a:stretch>
            <a:fillRect/>
          </a:stretch>
        </p:blipFill>
        <p:spPr>
          <a:xfrm>
            <a:off x="10890517" y="0"/>
            <a:ext cx="1024832" cy="1298516"/>
          </a:xfrm>
          <a:prstGeom prst="rect">
            <a:avLst/>
          </a:prstGeom>
        </p:spPr>
      </p:pic>
      <p:pic>
        <p:nvPicPr>
          <p:cNvPr id="15" name="Picture 14"/>
          <p:cNvPicPr>
            <a:picLocks noChangeAspect="1"/>
          </p:cNvPicPr>
          <p:nvPr/>
        </p:nvPicPr>
        <p:blipFill>
          <a:blip r:embed="rId11"/>
          <a:stretch>
            <a:fillRect/>
          </a:stretch>
        </p:blipFill>
        <p:spPr>
          <a:xfrm>
            <a:off x="9465806" y="5239834"/>
            <a:ext cx="1648693" cy="1638015"/>
          </a:xfrm>
          <a:prstGeom prst="rect">
            <a:avLst/>
          </a:prstGeom>
        </p:spPr>
      </p:pic>
      <p:pic>
        <p:nvPicPr>
          <p:cNvPr id="16" name="Picture 15"/>
          <p:cNvPicPr>
            <a:picLocks noChangeAspect="1"/>
          </p:cNvPicPr>
          <p:nvPr/>
        </p:nvPicPr>
        <p:blipFill>
          <a:blip r:embed="rId12"/>
          <a:stretch>
            <a:fillRect/>
          </a:stretch>
        </p:blipFill>
        <p:spPr>
          <a:xfrm>
            <a:off x="7024666" y="5239834"/>
            <a:ext cx="2441140" cy="1661489"/>
          </a:xfrm>
          <a:prstGeom prst="rect">
            <a:avLst/>
          </a:prstGeom>
        </p:spPr>
      </p:pic>
      <p:pic>
        <p:nvPicPr>
          <p:cNvPr id="17" name="Picture 16"/>
          <p:cNvPicPr>
            <a:picLocks noChangeAspect="1"/>
          </p:cNvPicPr>
          <p:nvPr/>
        </p:nvPicPr>
        <p:blipFill>
          <a:blip r:embed="rId13"/>
          <a:stretch>
            <a:fillRect/>
          </a:stretch>
        </p:blipFill>
        <p:spPr>
          <a:xfrm>
            <a:off x="7581491" y="1708235"/>
            <a:ext cx="3699318" cy="2861952"/>
          </a:xfrm>
          <a:prstGeom prst="rect">
            <a:avLst/>
          </a:prstGeom>
        </p:spPr>
      </p:pic>
      <p:pic>
        <p:nvPicPr>
          <p:cNvPr id="18" name="Picture 17"/>
          <p:cNvPicPr>
            <a:picLocks noChangeAspect="1"/>
          </p:cNvPicPr>
          <p:nvPr/>
        </p:nvPicPr>
        <p:blipFill>
          <a:blip r:embed="rId14"/>
          <a:stretch>
            <a:fillRect/>
          </a:stretch>
        </p:blipFill>
        <p:spPr>
          <a:xfrm>
            <a:off x="3196220" y="5259687"/>
            <a:ext cx="2183860" cy="1598313"/>
          </a:xfrm>
          <a:prstGeom prst="rect">
            <a:avLst/>
          </a:prstGeom>
        </p:spPr>
      </p:pic>
      <p:pic>
        <p:nvPicPr>
          <p:cNvPr id="20" name="Picture 19"/>
          <p:cNvPicPr>
            <a:picLocks noChangeAspect="1"/>
          </p:cNvPicPr>
          <p:nvPr/>
        </p:nvPicPr>
        <p:blipFill>
          <a:blip r:embed="rId15"/>
          <a:stretch>
            <a:fillRect/>
          </a:stretch>
        </p:blipFill>
        <p:spPr>
          <a:xfrm>
            <a:off x="11079735" y="5239835"/>
            <a:ext cx="1095743" cy="1638015"/>
          </a:xfrm>
          <a:prstGeom prst="rect">
            <a:avLst/>
          </a:prstGeom>
        </p:spPr>
      </p:pic>
      <p:pic>
        <p:nvPicPr>
          <p:cNvPr id="21" name="Picture 20"/>
          <p:cNvPicPr>
            <a:picLocks noChangeAspect="1"/>
          </p:cNvPicPr>
          <p:nvPr/>
        </p:nvPicPr>
        <p:blipFill>
          <a:blip r:embed="rId16"/>
          <a:stretch>
            <a:fillRect/>
          </a:stretch>
        </p:blipFill>
        <p:spPr>
          <a:xfrm>
            <a:off x="5368592" y="5232856"/>
            <a:ext cx="1669904" cy="1625144"/>
          </a:xfrm>
          <a:prstGeom prst="rect">
            <a:avLst/>
          </a:prstGeom>
        </p:spPr>
      </p:pic>
      <p:pic>
        <p:nvPicPr>
          <p:cNvPr id="22" name="Picture 21"/>
          <p:cNvPicPr>
            <a:picLocks noChangeAspect="1"/>
          </p:cNvPicPr>
          <p:nvPr/>
        </p:nvPicPr>
        <p:blipFill>
          <a:blip r:embed="rId17"/>
          <a:stretch>
            <a:fillRect/>
          </a:stretch>
        </p:blipFill>
        <p:spPr>
          <a:xfrm>
            <a:off x="15502" y="5291211"/>
            <a:ext cx="1566789" cy="1566789"/>
          </a:xfrm>
          <a:prstGeom prst="rect">
            <a:avLst/>
          </a:prstGeom>
        </p:spPr>
      </p:pic>
      <p:pic>
        <p:nvPicPr>
          <p:cNvPr id="24" name="Picture 23"/>
          <p:cNvPicPr>
            <a:picLocks noChangeAspect="1"/>
          </p:cNvPicPr>
          <p:nvPr/>
        </p:nvPicPr>
        <p:blipFill>
          <a:blip r:embed="rId18"/>
          <a:stretch>
            <a:fillRect/>
          </a:stretch>
        </p:blipFill>
        <p:spPr>
          <a:xfrm>
            <a:off x="1563695" y="5299895"/>
            <a:ext cx="1685886" cy="1558105"/>
          </a:xfrm>
          <a:prstGeom prst="rect">
            <a:avLst/>
          </a:prstGeom>
        </p:spPr>
      </p:pic>
    </p:spTree>
    <p:extLst>
      <p:ext uri="{BB962C8B-B14F-4D97-AF65-F5344CB8AC3E}">
        <p14:creationId xmlns:p14="http://schemas.microsoft.com/office/powerpoint/2010/main" val="366873435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13390"/>
            <a:ext cx="12062691" cy="1015663"/>
          </a:xfrm>
          <a:prstGeom prst="rect">
            <a:avLst/>
          </a:prstGeom>
        </p:spPr>
        <p:txBody>
          <a:bodyPr wrap="square">
            <a:spAutoFit/>
          </a:bodyPr>
          <a:lstStyle/>
          <a:p>
            <a:r>
              <a:rPr lang="hu-HU" sz="2400" b="1" i="0" u="sng" dirty="0" smtClean="0">
                <a:solidFill>
                  <a:srgbClr val="CF7BF5"/>
                </a:solidFill>
                <a:latin typeface="Times New Roman" panose="02020603050405020304" pitchFamily="18" charset="0"/>
              </a:rPr>
              <a:t>A szfinx</a:t>
            </a:r>
            <a:r>
              <a:rPr lang="en-GB" sz="2400" b="1" i="0" dirty="0" smtClean="0">
                <a:solidFill>
                  <a:srgbClr val="CF7BF5"/>
                </a:solidFill>
                <a:latin typeface="Times New Roman" panose="02020603050405020304" pitchFamily="18" charset="0"/>
              </a:rPr>
              <a:t> </a:t>
            </a:r>
            <a:r>
              <a:rPr lang="hu-HU" b="0" i="0" dirty="0" smtClean="0">
                <a:effectLst/>
                <a:latin typeface="Times New Roman" panose="02020603050405020304" pitchFamily="18" charset="0"/>
              </a:rPr>
              <a:t>avagy kanadai szőrtelen macska a házi macska egyik ritka fajtája, amely </a:t>
            </a:r>
            <a:r>
              <a:rPr lang="hu-HU" b="0" i="0" u="sng" dirty="0" smtClean="0">
                <a:effectLst/>
                <a:latin typeface="Times New Roman" panose="02020603050405020304" pitchFamily="18" charset="0"/>
              </a:rPr>
              <a:t>természetes mutáció</a:t>
            </a:r>
            <a:r>
              <a:rPr lang="hu-HU" b="0" i="0" dirty="0" smtClean="0">
                <a:effectLst/>
                <a:latin typeface="Times New Roman" panose="02020603050405020304" pitchFamily="18" charset="0"/>
              </a:rPr>
              <a:t> révén csak egy </a:t>
            </a:r>
            <a:r>
              <a:rPr lang="hu-HU" b="0" i="0" u="sng" dirty="0" smtClean="0">
                <a:effectLst/>
                <a:latin typeface="Times New Roman" panose="02020603050405020304" pitchFamily="18" charset="0"/>
              </a:rPr>
              <a:t>nagyon vékony, pehelyszerű szőrtakaróval</a:t>
            </a:r>
            <a:r>
              <a:rPr lang="hu-HU" b="0" i="0" dirty="0" smtClean="0">
                <a:effectLst/>
                <a:latin typeface="Times New Roman" panose="02020603050405020304" pitchFamily="18" charset="0"/>
              </a:rPr>
              <a:t> rendelkezik. Ők nagyon ragaszkodnak társaikhoz, illetve gazdájukhoz, éberek, játékosak, néha tolakodók, de meglehetősen intelligensek is.</a:t>
            </a:r>
            <a:endParaRPr lang="ro-RO" dirty="0"/>
          </a:p>
        </p:txBody>
      </p:sp>
      <p:sp>
        <p:nvSpPr>
          <p:cNvPr id="5" name="Rectangle 4"/>
          <p:cNvSpPr/>
          <p:nvPr/>
        </p:nvSpPr>
        <p:spPr>
          <a:xfrm>
            <a:off x="-1" y="1067497"/>
            <a:ext cx="11868728" cy="1415772"/>
          </a:xfrm>
          <a:prstGeom prst="rect">
            <a:avLst/>
          </a:prstGeom>
        </p:spPr>
        <p:txBody>
          <a:bodyPr wrap="square">
            <a:spAutoFit/>
          </a:bodyPr>
          <a:lstStyle/>
          <a:p>
            <a:r>
              <a:rPr lang="hu-HU" sz="2000" i="0" u="sng" dirty="0" smtClean="0">
                <a:solidFill>
                  <a:srgbClr val="CF7BF5"/>
                </a:solidFill>
                <a:effectLst/>
                <a:latin typeface="Times New Roman" panose="02020603050405020304" pitchFamily="18" charset="0"/>
              </a:rPr>
              <a:t>Külső jellegzetességek:</a:t>
            </a:r>
          </a:p>
          <a:p>
            <a:r>
              <a:rPr lang="hu-HU" sz="1600" dirty="0"/>
              <a:t>Testalkata robusztus, vagyis elhízásra hajlamos, feje ék alakú, füle nagy, bajusza rövid és merev, de akár hiányozhat is. A fajtaleírás alapján, a farok végén és a füleken lehet vastagabb is a szőrzet. Színezetét főként a bőre pigmentációja adja, lehet egyszínű, de tartalmazhat bármilyen mintázatot </a:t>
            </a:r>
            <a:r>
              <a:rPr lang="hu-HU" sz="1600" dirty="0" smtClean="0"/>
              <a:t>is</a:t>
            </a:r>
            <a:r>
              <a:rPr lang="en-GB" sz="1600" dirty="0" smtClean="0"/>
              <a:t>.</a:t>
            </a:r>
            <a:endParaRPr lang="hu-HU" sz="1600" dirty="0"/>
          </a:p>
          <a:p>
            <a:endParaRPr lang="hu-HU" b="1" i="0" dirty="0">
              <a:solidFill>
                <a:srgbClr val="000000"/>
              </a:solidFill>
              <a:effectLst/>
              <a:latin typeface="Times New Roman" panose="02020603050405020304" pitchFamily="18" charset="0"/>
            </a:endParaRPr>
          </a:p>
        </p:txBody>
      </p:sp>
      <p:sp>
        <p:nvSpPr>
          <p:cNvPr id="6" name="Rectangle 5"/>
          <p:cNvSpPr/>
          <p:nvPr/>
        </p:nvSpPr>
        <p:spPr>
          <a:xfrm>
            <a:off x="0" y="2200809"/>
            <a:ext cx="12062690" cy="892552"/>
          </a:xfrm>
          <a:prstGeom prst="rect">
            <a:avLst/>
          </a:prstGeom>
        </p:spPr>
        <p:txBody>
          <a:bodyPr wrap="square">
            <a:spAutoFit/>
          </a:bodyPr>
          <a:lstStyle/>
          <a:p>
            <a:r>
              <a:rPr lang="ro-RO" sz="2000" i="0" u="sng" dirty="0" smtClean="0">
                <a:solidFill>
                  <a:srgbClr val="CF7BF5"/>
                </a:solidFill>
                <a:effectLst/>
                <a:latin typeface="Times New Roman" panose="02020603050405020304" pitchFamily="18" charset="0"/>
              </a:rPr>
              <a:t>Egyénisége:</a:t>
            </a:r>
          </a:p>
          <a:p>
            <a:r>
              <a:rPr lang="ro-RO" sz="1600" i="0" dirty="0" smtClean="0">
                <a:solidFill>
                  <a:srgbClr val="000000"/>
                </a:solidFill>
                <a:effectLst/>
                <a:latin typeface="Times New Roman" panose="02020603050405020304" pitchFamily="18" charset="0"/>
              </a:rPr>
              <a:t>Mivel csupasz bőrüket próbálják melegen tartani, mindig odabújnak és bár szőrtelen testük a tiedet is felmelegíti, ez a macskafajta figyelemfelkeltő viselkedésével főleg a szívedet melengeti meg.</a:t>
            </a:r>
            <a:endParaRPr lang="ro-RO" sz="1600" i="0" dirty="0">
              <a:solidFill>
                <a:srgbClr val="000000"/>
              </a:solidFill>
              <a:effectLst/>
              <a:latin typeface="Times New Roman" panose="02020603050405020304" pitchFamily="18" charset="0"/>
            </a:endParaRPr>
          </a:p>
        </p:txBody>
      </p:sp>
      <p:sp>
        <p:nvSpPr>
          <p:cNvPr id="7" name="Rectangle 6"/>
          <p:cNvSpPr/>
          <p:nvPr/>
        </p:nvSpPr>
        <p:spPr>
          <a:xfrm>
            <a:off x="0" y="3111833"/>
            <a:ext cx="11637818" cy="646331"/>
          </a:xfrm>
          <a:prstGeom prst="rect">
            <a:avLst/>
          </a:prstGeom>
        </p:spPr>
        <p:txBody>
          <a:bodyPr wrap="square">
            <a:spAutoFit/>
          </a:bodyPr>
          <a:lstStyle/>
          <a:p>
            <a:r>
              <a:rPr lang="hu-HU" sz="2000" i="0" u="sng" dirty="0" smtClean="0">
                <a:solidFill>
                  <a:srgbClr val="CF7BF5"/>
                </a:solidFill>
                <a:effectLst/>
                <a:latin typeface="Times New Roman" panose="02020603050405020304" pitchFamily="18" charset="0"/>
              </a:rPr>
              <a:t>Átlagos élettartam:</a:t>
            </a:r>
          </a:p>
          <a:p>
            <a:r>
              <a:rPr lang="hu-HU" sz="1600" i="0" dirty="0" smtClean="0">
                <a:solidFill>
                  <a:srgbClr val="000000"/>
                </a:solidFill>
                <a:effectLst/>
                <a:latin typeface="Times New Roman" panose="02020603050405020304" pitchFamily="18" charset="0"/>
              </a:rPr>
              <a:t>A váratlan betegségeket leszámítva, a szfinx több mint 15 évig hű társad lehet.</a:t>
            </a:r>
            <a:endParaRPr lang="hu-HU" sz="1600" i="0" dirty="0">
              <a:solidFill>
                <a:srgbClr val="000000"/>
              </a:solidFill>
              <a:effectLst/>
              <a:latin typeface="Times New Roman" panose="02020603050405020304" pitchFamily="18" charset="0"/>
            </a:endParaRPr>
          </a:p>
        </p:txBody>
      </p:sp>
      <p:sp>
        <p:nvSpPr>
          <p:cNvPr id="8" name="Rectangle 7"/>
          <p:cNvSpPr/>
          <p:nvPr/>
        </p:nvSpPr>
        <p:spPr>
          <a:xfrm>
            <a:off x="0" y="3703452"/>
            <a:ext cx="12062690" cy="892552"/>
          </a:xfrm>
          <a:prstGeom prst="rect">
            <a:avLst/>
          </a:prstGeom>
        </p:spPr>
        <p:txBody>
          <a:bodyPr wrap="square">
            <a:spAutoFit/>
          </a:bodyPr>
          <a:lstStyle/>
          <a:p>
            <a:r>
              <a:rPr lang="ro-RO" sz="2000" i="0" u="sng" dirty="0" smtClean="0">
                <a:solidFill>
                  <a:srgbClr val="CF7BF5"/>
                </a:solidFill>
                <a:effectLst/>
                <a:latin typeface="Times New Roman" panose="02020603050405020304" pitchFamily="18" charset="0"/>
              </a:rPr>
              <a:t>Egészségügyi kérdések:</a:t>
            </a:r>
          </a:p>
          <a:p>
            <a:r>
              <a:rPr lang="ro-RO" sz="1600" i="0" dirty="0" smtClean="0">
                <a:solidFill>
                  <a:srgbClr val="000000"/>
                </a:solidFill>
                <a:effectLst/>
                <a:latin typeface="Times New Roman" panose="02020603050405020304" pitchFamily="18" charset="0"/>
              </a:rPr>
              <a:t>A szfinx általában egészséges fajnak számít, de hajlamos a megvastagodásos szívizom-elfajulásra. A gazdiknak is segíteniük kell a higiéniával, a szfinx macskák rendszeres fürdetést igényelnek.</a:t>
            </a:r>
            <a:endParaRPr lang="ro-RO" sz="1600" i="0" dirty="0">
              <a:solidFill>
                <a:srgbClr val="000000"/>
              </a:solidFill>
              <a:effectLst/>
              <a:latin typeface="Times New Roman" panose="02020603050405020304" pitchFamily="18" charset="0"/>
            </a:endParaRPr>
          </a:p>
        </p:txBody>
      </p:sp>
      <p:sp>
        <p:nvSpPr>
          <p:cNvPr id="9" name="Rectangle 8"/>
          <p:cNvSpPr/>
          <p:nvPr/>
        </p:nvSpPr>
        <p:spPr>
          <a:xfrm>
            <a:off x="0" y="4596004"/>
            <a:ext cx="12192000" cy="1138773"/>
          </a:xfrm>
          <a:prstGeom prst="rect">
            <a:avLst/>
          </a:prstGeom>
        </p:spPr>
        <p:txBody>
          <a:bodyPr wrap="square">
            <a:spAutoFit/>
          </a:bodyPr>
          <a:lstStyle/>
          <a:p>
            <a:r>
              <a:rPr lang="ro-RO" sz="2000" i="0" u="sng" dirty="0" smtClean="0">
                <a:solidFill>
                  <a:srgbClr val="CF7BF5"/>
                </a:solidFill>
                <a:effectLst/>
                <a:latin typeface="Times New Roman" panose="02020603050405020304" pitchFamily="18" charset="0"/>
              </a:rPr>
              <a:t>Allergia:</a:t>
            </a:r>
          </a:p>
          <a:p>
            <a:r>
              <a:rPr lang="ro-RO" sz="1600" i="0" dirty="0" smtClean="0">
                <a:solidFill>
                  <a:srgbClr val="000000"/>
                </a:solidFill>
                <a:effectLst/>
                <a:latin typeface="Times New Roman" panose="02020603050405020304" pitchFamily="18" charset="0"/>
              </a:rPr>
              <a:t>A fajta valamennyi egyede nem hipoallergén, és bár rendkívül kevés szőrt hullatnak el, csökkentve ezzel kevésbé érzékeny gazdáik tüneteit, finom szőrzetük az érzékenyebb betegeknél még súlyosabb tüneteket válthat ki, mint normál szőrzettel rendelkező fajtársaiké. Némelyik vérvonal azonban hordozza azt a gént, amelytől hipoallergénné válik.</a:t>
            </a:r>
            <a:endParaRPr lang="ro-RO" sz="160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166564728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111" y="177861"/>
            <a:ext cx="2693366" cy="400110"/>
          </a:xfrm>
          <a:prstGeom prst="rect">
            <a:avLst/>
          </a:prstGeom>
        </p:spPr>
        <p:txBody>
          <a:bodyPr wrap="none">
            <a:spAutoFit/>
          </a:bodyPr>
          <a:lstStyle/>
          <a:p>
            <a:r>
              <a:rPr lang="ro-RO" sz="2000" u="sng" dirty="0">
                <a:solidFill>
                  <a:srgbClr val="CF7BF5"/>
                </a:solidFill>
                <a:latin typeface="Times New Roman" panose="02020603050405020304" pitchFamily="18" charset="0"/>
              </a:rPr>
              <a:t>Jellemzői </a:t>
            </a:r>
            <a:r>
              <a:rPr lang="ro-RO" sz="2000" u="sng" dirty="0" smtClean="0">
                <a:solidFill>
                  <a:srgbClr val="CF7BF5"/>
                </a:solidFill>
                <a:latin typeface="Times New Roman" panose="02020603050405020304" pitchFamily="18" charset="0"/>
              </a:rPr>
              <a:t>összefoglalva</a:t>
            </a:r>
            <a:r>
              <a:rPr lang="en-GB" sz="2000" u="sng" dirty="0" smtClean="0">
                <a:solidFill>
                  <a:srgbClr val="CF7BF5"/>
                </a:solidFill>
                <a:latin typeface="Times New Roman" panose="02020603050405020304" pitchFamily="18" charset="0"/>
              </a:rPr>
              <a:t>:</a:t>
            </a:r>
            <a:endParaRPr lang="ro-RO" sz="2000" i="0" u="sng" dirty="0">
              <a:solidFill>
                <a:srgbClr val="CF7BF5"/>
              </a:solidFill>
              <a:effectLst/>
              <a:latin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030216798"/>
              </p:ext>
            </p:extLst>
          </p:nvPr>
        </p:nvGraphicFramePr>
        <p:xfrm>
          <a:off x="2032000" y="719666"/>
          <a:ext cx="8128000" cy="3815080"/>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1107691515"/>
                    </a:ext>
                  </a:extLst>
                </a:gridCol>
                <a:gridCol w="4064000">
                  <a:extLst>
                    <a:ext uri="{9D8B030D-6E8A-4147-A177-3AD203B41FA5}">
                      <a16:colId xmlns:a16="http://schemas.microsoft.com/office/drawing/2014/main" val="2479475146"/>
                    </a:ext>
                  </a:extLst>
                </a:gridCol>
              </a:tblGrid>
              <a:tr h="370840">
                <a:tc>
                  <a:txBody>
                    <a:bodyPr/>
                    <a:lstStyle/>
                    <a:p>
                      <a:r>
                        <a:rPr lang="ro-RO" sz="1800" b="1" i="0" u="sng" kern="1200" dirty="0" smtClean="0">
                          <a:solidFill>
                            <a:schemeClr val="tx1"/>
                          </a:solidFill>
                          <a:effectLst/>
                          <a:latin typeface="+mn-lt"/>
                          <a:ea typeface="+mn-ea"/>
                          <a:cs typeface="+mn-cs"/>
                        </a:rPr>
                        <a:t>Fej</a:t>
                      </a:r>
                      <a:endParaRPr lang="ro-RO" b="1" u="sng" dirty="0">
                        <a:solidFill>
                          <a:schemeClr val="tx1"/>
                        </a:solidFill>
                      </a:endParaRPr>
                    </a:p>
                  </a:txBody>
                  <a:tcPr>
                    <a:solidFill>
                      <a:srgbClr val="CCCCFF"/>
                    </a:solidFill>
                  </a:tcPr>
                </a:tc>
                <a:tc>
                  <a:txBody>
                    <a:bodyPr/>
                    <a:lstStyle/>
                    <a:p>
                      <a:r>
                        <a:rPr lang="hu-HU" sz="1000" b="0" i="0" kern="1200" dirty="0" smtClean="0">
                          <a:solidFill>
                            <a:schemeClr val="tx1"/>
                          </a:solidFill>
                          <a:effectLst/>
                          <a:latin typeface="+mn-lt"/>
                          <a:ea typeface="+mn-ea"/>
                          <a:cs typeface="+mn-cs"/>
                        </a:rPr>
                        <a:t>Közepes méretű, hegyes, enyhén háromszögletű. Hosszabb, mint amilyen széles. A homlok lapos. Az arccsont kiemelkedő. Orra rövid, a stop kifejezett vagy enyhe. Az arcorri rész kifejezetten gömbölyű, széles, rövid. A bajusztő kiemelkedő. Az áll határozott. A bajuszszőrök rövidek, kevés van belőle vagy teljesen hiányoznak.</a:t>
                      </a:r>
                      <a:endParaRPr lang="ro-RO" sz="1000" dirty="0">
                        <a:solidFill>
                          <a:schemeClr val="tx1"/>
                        </a:solidFill>
                      </a:endParaRPr>
                    </a:p>
                  </a:txBody>
                  <a:tcPr>
                    <a:solidFill>
                      <a:srgbClr val="CC99FF"/>
                    </a:solidFill>
                  </a:tcPr>
                </a:tc>
                <a:extLst>
                  <a:ext uri="{0D108BD9-81ED-4DB2-BD59-A6C34878D82A}">
                    <a16:rowId xmlns:a16="http://schemas.microsoft.com/office/drawing/2014/main" val="1379234472"/>
                  </a:ext>
                </a:extLst>
              </a:tr>
              <a:tr h="370840">
                <a:tc>
                  <a:txBody>
                    <a:bodyPr/>
                    <a:lstStyle/>
                    <a:p>
                      <a:r>
                        <a:rPr lang="ro-RO" sz="1800" b="1" i="0" u="sng" kern="1200" dirty="0" smtClean="0">
                          <a:solidFill>
                            <a:schemeClr val="tx1"/>
                          </a:solidFill>
                          <a:effectLst/>
                          <a:latin typeface="+mn-lt"/>
                          <a:ea typeface="+mn-ea"/>
                          <a:cs typeface="+mn-cs"/>
                        </a:rPr>
                        <a:t>Fül</a:t>
                      </a:r>
                      <a:endParaRPr lang="ro-RO" b="1" u="sng" dirty="0">
                        <a:solidFill>
                          <a:schemeClr val="tx1"/>
                        </a:solidFill>
                      </a:endParaRPr>
                    </a:p>
                  </a:txBody>
                  <a:tcPr>
                    <a:solidFill>
                      <a:srgbClr val="CCCCFF"/>
                    </a:solidFill>
                  </a:tcPr>
                </a:tc>
                <a:tc>
                  <a:txBody>
                    <a:bodyPr/>
                    <a:lstStyle/>
                    <a:p>
                      <a:r>
                        <a:rPr lang="ro-RO" sz="1000" b="0" i="0" kern="1200" dirty="0" smtClean="0">
                          <a:solidFill>
                            <a:schemeClr val="tx1"/>
                          </a:solidFill>
                          <a:effectLst/>
                          <a:latin typeface="+mn-lt"/>
                          <a:ea typeface="+mn-ea"/>
                          <a:cs typeface="+mn-cs"/>
                        </a:rPr>
                        <a:t>Nagyon nagy, alapjánál kifejezetten széles. A belseje teljesen szőrtelen, hátsó oldalán némi aljszőrzet megengedett.</a:t>
                      </a:r>
                      <a:endParaRPr lang="ro-RO" sz="1000" dirty="0">
                        <a:solidFill>
                          <a:schemeClr val="tx1"/>
                        </a:solidFill>
                      </a:endParaRPr>
                    </a:p>
                  </a:txBody>
                  <a:tcPr>
                    <a:solidFill>
                      <a:srgbClr val="CC99FF"/>
                    </a:solidFill>
                  </a:tcPr>
                </a:tc>
                <a:extLst>
                  <a:ext uri="{0D108BD9-81ED-4DB2-BD59-A6C34878D82A}">
                    <a16:rowId xmlns:a16="http://schemas.microsoft.com/office/drawing/2014/main" val="1879956460"/>
                  </a:ext>
                </a:extLst>
              </a:tr>
              <a:tr h="370840">
                <a:tc>
                  <a:txBody>
                    <a:bodyPr/>
                    <a:lstStyle/>
                    <a:p>
                      <a:r>
                        <a:rPr lang="ro-RO" sz="1800" b="1" i="0" u="sng" kern="1200" dirty="0" smtClean="0">
                          <a:solidFill>
                            <a:schemeClr val="tx1"/>
                          </a:solidFill>
                          <a:effectLst/>
                          <a:latin typeface="+mn-lt"/>
                          <a:ea typeface="+mn-ea"/>
                          <a:cs typeface="+mn-cs"/>
                        </a:rPr>
                        <a:t>Szem</a:t>
                      </a:r>
                      <a:endParaRPr lang="ro-RO" b="1" u="sng" dirty="0">
                        <a:solidFill>
                          <a:schemeClr val="tx1"/>
                        </a:solidFill>
                      </a:endParaRPr>
                    </a:p>
                  </a:txBody>
                  <a:tcPr>
                    <a:solidFill>
                      <a:srgbClr val="CCCCFF"/>
                    </a:solidFill>
                  </a:tcPr>
                </a:tc>
                <a:tc>
                  <a:txBody>
                    <a:bodyPr/>
                    <a:lstStyle/>
                    <a:p>
                      <a:r>
                        <a:rPr lang="ro-RO" sz="1000" b="0" i="0" kern="1200" dirty="0" smtClean="0">
                          <a:solidFill>
                            <a:schemeClr val="tx1"/>
                          </a:solidFill>
                          <a:effectLst/>
                          <a:latin typeface="+mn-lt"/>
                          <a:ea typeface="+mn-ea"/>
                          <a:cs typeface="+mn-cs"/>
                        </a:rPr>
                        <a:t>Nagyok, citrom alakúak, a külső szemzugok a fül felé mutatnak, egymástól távol vannak. Színe a szőrzet színével harmonizál.</a:t>
                      </a:r>
                      <a:endParaRPr lang="ro-RO" sz="1000" dirty="0">
                        <a:solidFill>
                          <a:schemeClr val="tx1"/>
                        </a:solidFill>
                      </a:endParaRPr>
                    </a:p>
                  </a:txBody>
                  <a:tcPr>
                    <a:solidFill>
                      <a:srgbClr val="CC99FF"/>
                    </a:solidFill>
                  </a:tcPr>
                </a:tc>
                <a:extLst>
                  <a:ext uri="{0D108BD9-81ED-4DB2-BD59-A6C34878D82A}">
                    <a16:rowId xmlns:a16="http://schemas.microsoft.com/office/drawing/2014/main" val="3978766267"/>
                  </a:ext>
                </a:extLst>
              </a:tr>
              <a:tr h="370840">
                <a:tc>
                  <a:txBody>
                    <a:bodyPr/>
                    <a:lstStyle/>
                    <a:p>
                      <a:r>
                        <a:rPr lang="ro-RO" sz="1800" b="1" i="0" u="sng" kern="1200" dirty="0" smtClean="0">
                          <a:solidFill>
                            <a:schemeClr val="tx1"/>
                          </a:solidFill>
                          <a:effectLst/>
                          <a:latin typeface="+mn-lt"/>
                          <a:ea typeface="+mn-ea"/>
                          <a:cs typeface="+mn-cs"/>
                        </a:rPr>
                        <a:t>Nyak</a:t>
                      </a:r>
                      <a:endParaRPr lang="ro-RO" b="1" u="sng" dirty="0">
                        <a:solidFill>
                          <a:schemeClr val="tx1"/>
                        </a:solidFill>
                      </a:endParaRPr>
                    </a:p>
                  </a:txBody>
                  <a:tcPr>
                    <a:solidFill>
                      <a:srgbClr val="CCCCFF"/>
                    </a:solidFill>
                  </a:tcPr>
                </a:tc>
                <a:tc>
                  <a:txBody>
                    <a:bodyPr/>
                    <a:lstStyle/>
                    <a:p>
                      <a:r>
                        <a:rPr lang="ro-RO" sz="1000" b="0" i="0" kern="1200" dirty="0" smtClean="0">
                          <a:solidFill>
                            <a:schemeClr val="tx1"/>
                          </a:solidFill>
                          <a:effectLst/>
                          <a:latin typeface="+mn-lt"/>
                          <a:ea typeface="+mn-ea"/>
                          <a:cs typeface="+mn-cs"/>
                        </a:rPr>
                        <a:t>Hosszú, izmos, ívelt, kandúroknál erős.</a:t>
                      </a:r>
                      <a:endParaRPr lang="ro-RO" sz="1000" dirty="0">
                        <a:solidFill>
                          <a:schemeClr val="tx1"/>
                        </a:solidFill>
                      </a:endParaRPr>
                    </a:p>
                  </a:txBody>
                  <a:tcPr>
                    <a:solidFill>
                      <a:srgbClr val="CC99FF"/>
                    </a:solidFill>
                  </a:tcPr>
                </a:tc>
                <a:extLst>
                  <a:ext uri="{0D108BD9-81ED-4DB2-BD59-A6C34878D82A}">
                    <a16:rowId xmlns:a16="http://schemas.microsoft.com/office/drawing/2014/main" val="4021387478"/>
                  </a:ext>
                </a:extLst>
              </a:tr>
              <a:tr h="370840">
                <a:tc>
                  <a:txBody>
                    <a:bodyPr/>
                    <a:lstStyle/>
                    <a:p>
                      <a:r>
                        <a:rPr lang="ro-RO" sz="1800" b="1" i="0" u="sng" kern="1200" dirty="0" smtClean="0">
                          <a:solidFill>
                            <a:schemeClr val="tx1"/>
                          </a:solidFill>
                          <a:effectLst/>
                          <a:latin typeface="+mn-lt"/>
                          <a:ea typeface="+mn-ea"/>
                          <a:cs typeface="+mn-cs"/>
                        </a:rPr>
                        <a:t>Test</a:t>
                      </a:r>
                      <a:endParaRPr lang="ro-RO" b="1" u="sng" dirty="0">
                        <a:solidFill>
                          <a:schemeClr val="tx1"/>
                        </a:solidFill>
                      </a:endParaRPr>
                    </a:p>
                  </a:txBody>
                  <a:tcPr>
                    <a:solidFill>
                      <a:srgbClr val="CCCCFF"/>
                    </a:solidFill>
                  </a:tcPr>
                </a:tc>
                <a:tc>
                  <a:txBody>
                    <a:bodyPr/>
                    <a:lstStyle/>
                    <a:p>
                      <a:r>
                        <a:rPr lang="hu-HU" sz="1000" b="0" i="0" kern="1200" dirty="0" smtClean="0">
                          <a:solidFill>
                            <a:schemeClr val="tx1"/>
                          </a:solidFill>
                          <a:effectLst/>
                          <a:latin typeface="+mn-lt"/>
                          <a:ea typeface="+mn-ea"/>
                          <a:cs typeface="+mn-cs"/>
                        </a:rPr>
                        <a:t>Közepes méretű. A mellkas nagyon széles, hordó alakú. A has hengeres formájú. Ágyéka erőteljes. Finom, közepes csontozatú.</a:t>
                      </a:r>
                      <a:endParaRPr lang="ro-RO" sz="1000" dirty="0">
                        <a:solidFill>
                          <a:schemeClr val="tx1"/>
                        </a:solidFill>
                      </a:endParaRPr>
                    </a:p>
                  </a:txBody>
                  <a:tcPr>
                    <a:solidFill>
                      <a:srgbClr val="CC99FF"/>
                    </a:solidFill>
                  </a:tcPr>
                </a:tc>
                <a:extLst>
                  <a:ext uri="{0D108BD9-81ED-4DB2-BD59-A6C34878D82A}">
                    <a16:rowId xmlns:a16="http://schemas.microsoft.com/office/drawing/2014/main" val="2869630780"/>
                  </a:ext>
                </a:extLst>
              </a:tr>
              <a:tr h="370840">
                <a:tc>
                  <a:txBody>
                    <a:bodyPr/>
                    <a:lstStyle/>
                    <a:p>
                      <a:r>
                        <a:rPr lang="ro-RO" sz="1800" b="1" i="0" u="sng" kern="1200" dirty="0" smtClean="0">
                          <a:solidFill>
                            <a:schemeClr val="tx1"/>
                          </a:solidFill>
                          <a:effectLst/>
                          <a:latin typeface="+mn-lt"/>
                          <a:ea typeface="+mn-ea"/>
                          <a:cs typeface="+mn-cs"/>
                        </a:rPr>
                        <a:t>Farok</a:t>
                      </a:r>
                      <a:endParaRPr lang="ro-RO" b="1" u="sng" dirty="0">
                        <a:solidFill>
                          <a:schemeClr val="tx1"/>
                        </a:solidFill>
                      </a:endParaRPr>
                    </a:p>
                  </a:txBody>
                  <a:tcPr>
                    <a:solidFill>
                      <a:srgbClr val="CCCCFF"/>
                    </a:solidFill>
                  </a:tcPr>
                </a:tc>
                <a:tc>
                  <a:txBody>
                    <a:bodyPr/>
                    <a:lstStyle/>
                    <a:p>
                      <a:r>
                        <a:rPr lang="hu-HU" sz="1000" b="0" i="0" kern="1200" dirty="0" smtClean="0">
                          <a:solidFill>
                            <a:schemeClr val="tx1"/>
                          </a:solidFill>
                          <a:effectLst/>
                          <a:latin typeface="+mn-lt"/>
                          <a:ea typeface="+mn-ea"/>
                          <a:cs typeface="+mn-cs"/>
                        </a:rPr>
                        <a:t>Közepesen hosszú, karcsú, ostorszerű farok. A végén előfordulhat szőrpamacs</a:t>
                      </a:r>
                      <a:r>
                        <a:rPr lang="en-GB" sz="1000" b="0" i="0" kern="1200" dirty="0" smtClean="0">
                          <a:solidFill>
                            <a:schemeClr val="tx1"/>
                          </a:solidFill>
                          <a:effectLst/>
                          <a:latin typeface="+mn-lt"/>
                          <a:ea typeface="+mn-ea"/>
                          <a:cs typeface="+mn-cs"/>
                        </a:rPr>
                        <a:t>.</a:t>
                      </a:r>
                      <a:endParaRPr lang="ro-RO" sz="1000" dirty="0">
                        <a:solidFill>
                          <a:schemeClr val="tx1"/>
                        </a:solidFill>
                      </a:endParaRPr>
                    </a:p>
                  </a:txBody>
                  <a:tcPr>
                    <a:solidFill>
                      <a:srgbClr val="CC99FF"/>
                    </a:solidFill>
                  </a:tcPr>
                </a:tc>
                <a:extLst>
                  <a:ext uri="{0D108BD9-81ED-4DB2-BD59-A6C34878D82A}">
                    <a16:rowId xmlns:a16="http://schemas.microsoft.com/office/drawing/2014/main" val="1298396862"/>
                  </a:ext>
                </a:extLst>
              </a:tr>
              <a:tr h="370840">
                <a:tc>
                  <a:txBody>
                    <a:bodyPr/>
                    <a:lstStyle/>
                    <a:p>
                      <a:r>
                        <a:rPr lang="ro-RO" sz="1800" b="1" i="0" u="sng" kern="1200" dirty="0" smtClean="0">
                          <a:solidFill>
                            <a:schemeClr val="tx1"/>
                          </a:solidFill>
                          <a:effectLst/>
                          <a:latin typeface="+mn-lt"/>
                          <a:ea typeface="+mn-ea"/>
                          <a:cs typeface="+mn-cs"/>
                        </a:rPr>
                        <a:t>Szőr</a:t>
                      </a:r>
                      <a:endParaRPr lang="ro-RO" b="1" u="sng" dirty="0">
                        <a:solidFill>
                          <a:schemeClr val="tx1"/>
                        </a:solidFill>
                      </a:endParaRPr>
                    </a:p>
                  </a:txBody>
                  <a:tcPr>
                    <a:solidFill>
                      <a:srgbClr val="CCCCFF"/>
                    </a:solidFill>
                  </a:tcPr>
                </a:tc>
                <a:tc>
                  <a:txBody>
                    <a:bodyPr/>
                    <a:lstStyle/>
                    <a:p>
                      <a:r>
                        <a:rPr lang="hu-HU" sz="1000" b="0" i="0" kern="1200" dirty="0" smtClean="0">
                          <a:solidFill>
                            <a:schemeClr val="tx1"/>
                          </a:solidFill>
                          <a:effectLst/>
                          <a:latin typeface="+mn-lt"/>
                          <a:ea typeface="+mn-ea"/>
                          <a:cs typeface="+mn-cs"/>
                        </a:rPr>
                        <a:t>A bőr teljesen kopasznak tűnik, szarvasbőrhöz hasonló. A bőr a fejen, a törzsön és a lábakon gyűrött, máshol feszes. A bundát a testet borító finom aljszőrzet alkotja. Néhány szőrszál előfordul az arcon, a mancsokon, így a "kopasz macska" elnevezés tulajdonképpen helytelen. Minden szín és minden mintázat megengedett. A fehér rózsaszínes árnyalatú, a fekete sötétszürke.</a:t>
                      </a:r>
                      <a:endParaRPr lang="ro-RO" sz="1000" dirty="0">
                        <a:solidFill>
                          <a:schemeClr val="tx1"/>
                        </a:solidFill>
                      </a:endParaRPr>
                    </a:p>
                  </a:txBody>
                  <a:tcPr>
                    <a:solidFill>
                      <a:srgbClr val="CC99FF"/>
                    </a:solidFill>
                  </a:tcPr>
                </a:tc>
                <a:extLst>
                  <a:ext uri="{0D108BD9-81ED-4DB2-BD59-A6C34878D82A}">
                    <a16:rowId xmlns:a16="http://schemas.microsoft.com/office/drawing/2014/main" val="896025230"/>
                  </a:ext>
                </a:extLst>
              </a:tr>
            </a:tbl>
          </a:graphicData>
        </a:graphic>
      </p:graphicFrame>
    </p:spTree>
    <p:extLst>
      <p:ext uri="{BB962C8B-B14F-4D97-AF65-F5344CB8AC3E}">
        <p14:creationId xmlns:p14="http://schemas.microsoft.com/office/powerpoint/2010/main" val="395127781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5309" y="92364"/>
            <a:ext cx="6317673" cy="1597891"/>
          </a:xfrm>
        </p:spPr>
        <p:txBody>
          <a:bodyPr>
            <a:normAutofit/>
          </a:bodyPr>
          <a:lstStyle/>
          <a:p>
            <a:r>
              <a:rPr lang="ro-RO" sz="2700" b="1" u="sng" dirty="0" smtClean="0">
                <a:solidFill>
                  <a:srgbClr val="CF7BF5"/>
                </a:solidFill>
                <a:latin typeface="+mn-lt"/>
              </a:rPr>
              <a:t>Fontos </a:t>
            </a:r>
            <a:r>
              <a:rPr lang="ro-RO" sz="2700" b="1" u="sng" dirty="0">
                <a:solidFill>
                  <a:srgbClr val="CF7BF5"/>
                </a:solidFill>
                <a:latin typeface="+mn-lt"/>
              </a:rPr>
              <a:t>tudni</a:t>
            </a:r>
            <a:r>
              <a:rPr lang="ro-RO" sz="2700" b="1" u="sng" dirty="0" smtClean="0">
                <a:solidFill>
                  <a:srgbClr val="CF7BF5"/>
                </a:solidFill>
                <a:latin typeface="+mn-lt"/>
              </a:rPr>
              <a:t>:</a:t>
            </a:r>
            <a:r>
              <a:rPr lang="en-GB" sz="2700" b="1" u="sng" dirty="0" smtClean="0">
                <a:solidFill>
                  <a:srgbClr val="CF7BF5"/>
                </a:solidFill>
              </a:rPr>
              <a:t> </a:t>
            </a:r>
            <a:r>
              <a:rPr lang="ro-RO" b="1" dirty="0"/>
              <a:t/>
            </a:r>
            <a:br>
              <a:rPr lang="ro-RO" b="1" dirty="0"/>
            </a:br>
            <a:endParaRPr lang="ro-RO" dirty="0"/>
          </a:p>
        </p:txBody>
      </p:sp>
      <p:sp>
        <p:nvSpPr>
          <p:cNvPr id="3" name="Subtitle 2"/>
          <p:cNvSpPr>
            <a:spLocks noGrp="1"/>
          </p:cNvSpPr>
          <p:nvPr>
            <p:ph type="subTitle" idx="1"/>
          </p:nvPr>
        </p:nvSpPr>
        <p:spPr>
          <a:xfrm>
            <a:off x="378691" y="862374"/>
            <a:ext cx="9144000" cy="1655762"/>
          </a:xfrm>
        </p:spPr>
        <p:txBody>
          <a:bodyPr>
            <a:normAutofit fontScale="92500" lnSpcReduction="10000"/>
          </a:bodyPr>
          <a:lstStyle/>
          <a:p>
            <a:pPr marL="342900" indent="-342900" algn="l">
              <a:buBlip>
                <a:blip r:embed="rId2"/>
              </a:buBlip>
            </a:pPr>
            <a:r>
              <a:rPr lang="ro-RO" b="1" dirty="0"/>
              <a:t>Testápolót vagy olajat nem szabad rákenni</a:t>
            </a:r>
          </a:p>
          <a:p>
            <a:pPr marL="342900" indent="-342900" algn="l">
              <a:buBlip>
                <a:blip r:embed="rId2"/>
              </a:buBlip>
            </a:pPr>
            <a:r>
              <a:rPr lang="ro-RO" b="1" dirty="0" smtClean="0"/>
              <a:t>Meleg </a:t>
            </a:r>
            <a:r>
              <a:rPr lang="ro-RO" b="1" dirty="0"/>
              <a:t>nyári napon nagyon vigyázzunk, nehogy leégjen a kedvencünk</a:t>
            </a:r>
          </a:p>
          <a:p>
            <a:pPr marL="342900" indent="-342900" algn="l">
              <a:buBlip>
                <a:blip r:embed="rId2"/>
              </a:buBlip>
            </a:pPr>
            <a:r>
              <a:rPr lang="ro-RO" b="1" dirty="0"/>
              <a:t>Lehetőleg vigyük árnyékba vagy zárt helyre</a:t>
            </a:r>
          </a:p>
          <a:p>
            <a:pPr marL="342900" indent="-342900" algn="l">
              <a:buBlip>
                <a:blip r:embed="rId2"/>
              </a:buBlip>
            </a:pPr>
            <a:r>
              <a:rPr lang="ro-RO" b="1" dirty="0"/>
              <a:t>Használjunk olyan naptejet, amit az állatorvos is </a:t>
            </a:r>
            <a:r>
              <a:rPr lang="ro-RO" b="1" dirty="0" smtClean="0"/>
              <a:t>aján</a:t>
            </a:r>
            <a:r>
              <a:rPr lang="en-GB" b="1" dirty="0" smtClean="0"/>
              <a:t>l</a:t>
            </a:r>
          </a:p>
          <a:p>
            <a:pPr algn="l"/>
            <a:endParaRPr lang="en-GB" b="1" dirty="0"/>
          </a:p>
          <a:p>
            <a:pPr algn="l"/>
            <a:endParaRPr lang="ro-RO" b="1" dirty="0"/>
          </a:p>
        </p:txBody>
      </p:sp>
      <p:sp>
        <p:nvSpPr>
          <p:cNvPr id="5" name="TextBox 4"/>
          <p:cNvSpPr txBox="1"/>
          <p:nvPr/>
        </p:nvSpPr>
        <p:spPr>
          <a:xfrm>
            <a:off x="1006764" y="2379851"/>
            <a:ext cx="8968509" cy="507831"/>
          </a:xfrm>
          <a:prstGeom prst="rect">
            <a:avLst/>
          </a:prstGeom>
          <a:noFill/>
        </p:spPr>
        <p:txBody>
          <a:bodyPr wrap="square" rtlCol="0">
            <a:spAutoFit/>
          </a:bodyPr>
          <a:lstStyle/>
          <a:p>
            <a:r>
              <a:rPr lang="en-GB" sz="2700" u="sng" dirty="0" err="1" smtClean="0">
                <a:solidFill>
                  <a:srgbClr val="CF7BF5"/>
                </a:solidFill>
              </a:rPr>
              <a:t>Jelleme</a:t>
            </a:r>
            <a:r>
              <a:rPr lang="en-GB" sz="2700" u="sng" dirty="0" smtClean="0">
                <a:solidFill>
                  <a:srgbClr val="CF7BF5"/>
                </a:solidFill>
              </a:rPr>
              <a:t>: </a:t>
            </a:r>
            <a:endParaRPr lang="ro-RO" sz="2700" u="sng" dirty="0">
              <a:solidFill>
                <a:srgbClr val="CF7BF5"/>
              </a:solidFill>
            </a:endParaRPr>
          </a:p>
        </p:txBody>
      </p:sp>
      <p:sp>
        <p:nvSpPr>
          <p:cNvPr id="6" name="Rectangle 5"/>
          <p:cNvSpPr/>
          <p:nvPr/>
        </p:nvSpPr>
        <p:spPr>
          <a:xfrm>
            <a:off x="378691" y="2887682"/>
            <a:ext cx="11203710" cy="2554545"/>
          </a:xfrm>
          <a:prstGeom prst="rect">
            <a:avLst/>
          </a:prstGeom>
        </p:spPr>
        <p:txBody>
          <a:bodyPr wrap="square">
            <a:spAutoFit/>
          </a:bodyPr>
          <a:lstStyle/>
          <a:p>
            <a:r>
              <a:rPr lang="en-GB" sz="1600" dirty="0">
                <a:solidFill>
                  <a:srgbClr val="000000"/>
                </a:solidFill>
                <a:latin typeface="Times New Roman" panose="02020603050405020304" pitchFamily="18" charset="0"/>
              </a:rPr>
              <a:t> </a:t>
            </a:r>
            <a:r>
              <a:rPr lang="en-GB" sz="1600" dirty="0" smtClean="0">
                <a:solidFill>
                  <a:srgbClr val="000000"/>
                </a:solidFill>
                <a:latin typeface="Times New Roman" panose="02020603050405020304" pitchFamily="18" charset="0"/>
              </a:rPr>
              <a:t>    </a:t>
            </a:r>
            <a:r>
              <a:rPr lang="hu-HU" sz="1600" dirty="0" smtClean="0">
                <a:solidFill>
                  <a:srgbClr val="000000"/>
                </a:solidFill>
                <a:latin typeface="Times New Roman" panose="02020603050405020304" pitchFamily="18" charset="0"/>
              </a:rPr>
              <a:t>A </a:t>
            </a:r>
            <a:r>
              <a:rPr lang="hu-HU" sz="1600" dirty="0">
                <a:solidFill>
                  <a:srgbClr val="000000"/>
                </a:solidFill>
                <a:latin typeface="Times New Roman" panose="02020603050405020304" pitchFamily="18" charset="0"/>
              </a:rPr>
              <a:t>rajongók a szfinx temperamentumát gyakran így jellemzik: </a:t>
            </a:r>
            <a:r>
              <a:rPr lang="hu-HU" sz="1600" u="sng" dirty="0">
                <a:solidFill>
                  <a:srgbClr val="000000"/>
                </a:solidFill>
                <a:latin typeface="Times New Roman" panose="02020603050405020304" pitchFamily="18" charset="0"/>
              </a:rPr>
              <a:t>"egy rész majom, egy rész kutya, egy rész macska és egy rész gyerek"</a:t>
            </a:r>
            <a:r>
              <a:rPr lang="hu-HU" sz="1600" dirty="0">
                <a:solidFill>
                  <a:srgbClr val="000000"/>
                </a:solidFill>
                <a:latin typeface="Times New Roman" panose="02020603050405020304" pitchFamily="18" charset="0"/>
              </a:rPr>
              <a:t>. Van benne igazság, mivel a szfinx nagyon intelligens, szeretetteljes és játékos macska, amely igényli a gazdájával való kapcsolatot, emellett magabiztos. Minden érdekli. Az átlagos szfinx bárhol jól érzi magát, még egy zajos családi környezetben is. Amellett, hogy nagyon szeretnek az emberekkel, gyerekekkel lenni, jól kijönnek más macskákkal is. Egy olyan szocializált macskának, mint a szfinx, igazi szenvedés az egyedüllét, az elszigeteltségbe pedig egyenesen belebetegedhetnek. Ha érdeklődünk a szfinxek iránt, és munkánk miatt keveset vagyunk otthon, biztosítsunk neki legalább egy négylábú - lehetőleg macska - játszótársat. Általában véve borzasztóan jó természetű és barátságos állat. Az agresszió távol áll tőle. Boldogságukhoz nem fontos, hogy szabad kijárásuk legyen a lakásból, ám ebben az esetben minden lehetőséget meg kell adni neki, hogy bent elszórakoztathassa magát, például szerezzünk be cicabútorokat és játékokat. Ennek nagy hasznát fogja venni, mivel a szfinx, amikor éppen nem alszik, állandóan foglalkozik valamivel.</a:t>
            </a:r>
            <a:endParaRPr lang="hu-HU" sz="160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167373354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636" y="2895746"/>
            <a:ext cx="11351491" cy="2387600"/>
          </a:xfrm>
        </p:spPr>
        <p:txBody>
          <a:bodyPr>
            <a:normAutofit fontScale="90000"/>
          </a:bodyPr>
          <a:lstStyle/>
          <a:p>
            <a:pPr algn="l"/>
            <a:r>
              <a:rPr lang="hu-HU" sz="3000" u="sng" dirty="0" smtClean="0">
                <a:solidFill>
                  <a:srgbClr val="CF7BF5"/>
                </a:solidFill>
                <a:latin typeface="+mn-lt"/>
              </a:rPr>
              <a:t>G</a:t>
            </a:r>
            <a:r>
              <a:rPr lang="en-GB" sz="3000" u="sng" dirty="0" err="1" smtClean="0">
                <a:solidFill>
                  <a:srgbClr val="CF7BF5"/>
                </a:solidFill>
                <a:latin typeface="+mn-lt"/>
              </a:rPr>
              <a:t>ondoz</a:t>
            </a:r>
            <a:r>
              <a:rPr lang="hu-HU" sz="3000" u="sng" dirty="0" smtClean="0">
                <a:solidFill>
                  <a:srgbClr val="CF7BF5"/>
                </a:solidFill>
                <a:latin typeface="+mn-lt"/>
              </a:rPr>
              <a:t>ás</a:t>
            </a:r>
            <a:r>
              <a:rPr lang="en-GB" sz="3000" u="sng" dirty="0" smtClean="0">
                <a:solidFill>
                  <a:srgbClr val="CF7BF5"/>
                </a:solidFill>
                <a:latin typeface="+mn-lt"/>
              </a:rPr>
              <a:t>:</a:t>
            </a:r>
            <a:br>
              <a:rPr lang="en-GB" sz="3000" u="sng" dirty="0" smtClean="0">
                <a:solidFill>
                  <a:srgbClr val="CF7BF5"/>
                </a:solidFill>
                <a:latin typeface="+mn-lt"/>
              </a:rPr>
            </a:br>
            <a:r>
              <a:rPr lang="en-GB" sz="900" b="1" dirty="0"/>
              <a:t/>
            </a:r>
            <a:br>
              <a:rPr lang="en-GB" sz="900" b="1" dirty="0"/>
            </a:br>
            <a:r>
              <a:rPr lang="en-GB" sz="900" b="1" dirty="0"/>
              <a:t> </a:t>
            </a:r>
            <a:r>
              <a:rPr lang="en-GB" sz="900" b="1" dirty="0" smtClean="0"/>
              <a:t>    </a:t>
            </a:r>
            <a:r>
              <a:rPr lang="hu-HU" sz="1800" dirty="0" smtClean="0">
                <a:latin typeface="Times New Roman" panose="02020603050405020304" pitchFamily="18" charset="0"/>
                <a:cs typeface="Times New Roman" panose="02020603050405020304" pitchFamily="18" charset="0"/>
              </a:rPr>
              <a:t>Ha </a:t>
            </a:r>
            <a:r>
              <a:rPr lang="hu-HU" sz="1800" dirty="0">
                <a:latin typeface="Times New Roman" panose="02020603050405020304" pitchFamily="18" charset="0"/>
                <a:cs typeface="Times New Roman" panose="02020603050405020304" pitchFamily="18" charset="0"/>
              </a:rPr>
              <a:t>egy lusta ember azt gondolja, hogy a szfinx kevés gondoskodást igényel, kellemetlen meglepetés fogja érni. A normál szőrzetű macskák bőre faggyút termel, amely védőréteget képez a szőrzet alatt, a szfinx bőre ezt ugyanúgy termeli. A zsíros fedőréteg lerakódik a bőr felszínén, így ha nem mosakszik eleget, "ragadni" és bűzleni kezd. A zsír leginkább a fülben gyűlik össze, valamint a lábujjak között és a karmok körül. A heti egyszeri fürdetés, lehetőleg pH-semleges samponnal, segít tisztán és frissen tartani a szfinx bőrét. A tenyésztők legszívesebben az emberi használatra ajánlott, lanolinnal átitatott baba törlőkendőt használják a karmok körüli terület megtisztítására. Testápolót vagy olajat soha nem szabad rákenni - a bőr így megőrzi természetes rugalmasságát, a folyadékok viszont eltömítik a pórusokat. A jól tartott szfinxek a kiállításokon úgy néznek ki, mintha éppen "nagygenerálon" estek volna át. Ez azt jelenti, hogy a nagyobb szőrcsomókat eltávolítják róluk, ezt minden szfinxgazdának időnként meg kell tennie, mert az időről időre helyenként felbukkanó szőrszálak nem javítanak kinézetén. A bőrredők nem igényelnek különleges figyelmet - nem dörzsölődnek össze, mivel a bőr nagyon rugalmas. Bár a szfinxről nem mondható el, hogy nem igényel gondozást, mégis megvan az az előnye, hogy szőrét nem hullatja a lakásban vagy a ruhánkon. Meleg nyári napokon a leégéssel vigyázni kell, főleg a kevésbé pigmentált szfinxeknél vagy azokon a helyeken, ahol a macska kevésbé pigmentált. Minden ilyen esetben vigyük a macskát árnyékba vagy zárt helyre</a:t>
            </a:r>
            <a:r>
              <a:rPr lang="hu-HU" sz="1800" dirty="0" smtClean="0">
                <a:latin typeface="Times New Roman" panose="02020603050405020304" pitchFamily="18" charset="0"/>
                <a:cs typeface="Times New Roman" panose="02020603050405020304" pitchFamily="18" charset="0"/>
              </a:rPr>
              <a:t>.</a:t>
            </a:r>
            <a:r>
              <a:rPr lang="en-GB" sz="1800" dirty="0" smtClean="0">
                <a:latin typeface="Times New Roman" panose="02020603050405020304" pitchFamily="18" charset="0"/>
                <a:cs typeface="Times New Roman" panose="02020603050405020304" pitchFamily="18" charset="0"/>
              </a:rPr>
              <a:t/>
            </a:r>
            <a:br>
              <a:rPr lang="en-GB" sz="1800" dirty="0" smtClean="0">
                <a:latin typeface="Times New Roman" panose="02020603050405020304" pitchFamily="18" charset="0"/>
                <a:cs typeface="Times New Roman" panose="02020603050405020304" pitchFamily="18" charset="0"/>
              </a:rPr>
            </a:br>
            <a:r>
              <a:rPr lang="hu-HU" b="1" dirty="0"/>
              <a:t/>
            </a:r>
            <a:br>
              <a:rPr lang="hu-HU" b="1" dirty="0"/>
            </a:br>
            <a:endParaRPr lang="ro-RO" dirty="0"/>
          </a:p>
        </p:txBody>
      </p:sp>
      <p:sp>
        <p:nvSpPr>
          <p:cNvPr id="4" name="TextBox 3"/>
          <p:cNvSpPr txBox="1"/>
          <p:nvPr/>
        </p:nvSpPr>
        <p:spPr>
          <a:xfrm>
            <a:off x="415636" y="6354618"/>
            <a:ext cx="5362365" cy="369332"/>
          </a:xfrm>
          <a:prstGeom prst="rect">
            <a:avLst/>
          </a:prstGeom>
          <a:noFill/>
        </p:spPr>
        <p:txBody>
          <a:bodyPr wrap="none" rtlCol="0">
            <a:spAutoFit/>
          </a:bodyPr>
          <a:lstStyle/>
          <a:p>
            <a:r>
              <a:rPr lang="en-GB" sz="900" b="1" dirty="0" err="1" smtClean="0"/>
              <a:t>Itt</a:t>
            </a:r>
            <a:r>
              <a:rPr lang="en-GB" sz="900" b="1" dirty="0" smtClean="0"/>
              <a:t> </a:t>
            </a:r>
            <a:r>
              <a:rPr lang="en-GB" sz="900" b="1" dirty="0" err="1" smtClean="0"/>
              <a:t>sok</a:t>
            </a:r>
            <a:r>
              <a:rPr lang="en-GB" sz="900" b="1" dirty="0" smtClean="0"/>
              <a:t> inform</a:t>
            </a:r>
            <a:r>
              <a:rPr lang="hu-HU" sz="900" b="1" dirty="0" smtClean="0"/>
              <a:t>áció található a szfinxek helyes gondozásáról</a:t>
            </a:r>
            <a:r>
              <a:rPr lang="en-GB" sz="900" b="1" dirty="0" smtClean="0"/>
              <a:t>:</a:t>
            </a:r>
            <a:r>
              <a:rPr lang="en-GB" dirty="0" smtClean="0"/>
              <a:t> </a:t>
            </a:r>
            <a:r>
              <a:rPr lang="en-GB" sz="900" dirty="0" err="1" smtClean="0">
                <a:solidFill>
                  <a:srgbClr val="CF7BF5"/>
                </a:solidFill>
                <a:hlinkClick r:id="rId2"/>
              </a:rPr>
              <a:t>Mindenünk</a:t>
            </a:r>
            <a:r>
              <a:rPr lang="en-GB" sz="900" dirty="0" smtClean="0">
                <a:solidFill>
                  <a:srgbClr val="CF7BF5"/>
                </a:solidFill>
                <a:hlinkClick r:id="rId2"/>
              </a:rPr>
              <a:t> a </a:t>
            </a:r>
            <a:r>
              <a:rPr lang="en-GB" sz="900" dirty="0" err="1" smtClean="0">
                <a:solidFill>
                  <a:srgbClr val="CF7BF5"/>
                </a:solidFill>
                <a:hlinkClick r:id="rId2"/>
              </a:rPr>
              <a:t>macska</a:t>
            </a:r>
            <a:r>
              <a:rPr lang="en-GB" sz="900" dirty="0" smtClean="0">
                <a:solidFill>
                  <a:srgbClr val="CF7BF5"/>
                </a:solidFill>
                <a:hlinkClick r:id="rId2"/>
              </a:rPr>
              <a:t> :: Pompadoursphynx.com</a:t>
            </a:r>
            <a:endParaRPr lang="ro-RO" sz="900" dirty="0">
              <a:solidFill>
                <a:srgbClr val="CF7BF5"/>
              </a:solidFill>
            </a:endParaRPr>
          </a:p>
        </p:txBody>
      </p:sp>
    </p:spTree>
    <p:extLst>
      <p:ext uri="{BB962C8B-B14F-4D97-AF65-F5344CB8AC3E}">
        <p14:creationId xmlns:p14="http://schemas.microsoft.com/office/powerpoint/2010/main" val="401232553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1.wp.com/www.cinyau.com/wp-content/uploads/2017/12/szfinx01.jpg?resize=640%2C64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931" y="-1"/>
            <a:ext cx="2180966" cy="21809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2.wp.com/www.cinyau.com/wp-content/uploads/2017/12/szfinx03.jpg?resize=640%2C64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9050" y="1"/>
            <a:ext cx="2180964" cy="21809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1.wp.com/www.cinyau.com/wp-content/uploads/2017/12/szfinx04.jpg?resize=640%2C64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flipV="1">
            <a:off x="9323097" y="-9425"/>
            <a:ext cx="2199813" cy="21998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i2.wp.com/www.cinyau.com/wp-content/uploads/2017/12/szfinx06.jpg?resize=640%2C64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0014" y="9422"/>
            <a:ext cx="2180966" cy="21809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i0.wp.com/www.cinyau.com/wp-content/uploads/2017/12/szfinx10.jpg?resize=640%2C64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42131" y="-18848"/>
            <a:ext cx="2199813" cy="21998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zfinx macsk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flipV="1">
            <a:off x="6385878" y="2524169"/>
            <a:ext cx="2960816" cy="19784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szfinx macsk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flipV="1">
            <a:off x="9323097" y="2512386"/>
            <a:ext cx="2967705" cy="197847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zfinx_cica_05.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18176" y="2524169"/>
            <a:ext cx="2967702" cy="197846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zfinx_cica_02.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7018" y="2512582"/>
            <a:ext cx="3575194" cy="19782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1757" y="4490856"/>
            <a:ext cx="1548822" cy="215444"/>
          </a:xfrm>
          <a:prstGeom prst="rect">
            <a:avLst/>
          </a:prstGeom>
        </p:spPr>
        <p:txBody>
          <a:bodyPr wrap="none">
            <a:spAutoFit/>
          </a:bodyPr>
          <a:lstStyle/>
          <a:p>
            <a:r>
              <a:rPr lang="ro-RO" sz="800" dirty="0" smtClean="0"/>
              <a:t> </a:t>
            </a:r>
            <a:r>
              <a:rPr lang="ro-RO" sz="800" dirty="0" smtClean="0">
                <a:hlinkClick r:id="rId11"/>
              </a:rPr>
              <a:t>Szfinx (macskafajta) – Wikipédia</a:t>
            </a:r>
            <a:endParaRPr lang="ro-RO" sz="800" dirty="0"/>
          </a:p>
        </p:txBody>
      </p:sp>
      <p:sp>
        <p:nvSpPr>
          <p:cNvPr id="3" name="Rectangle 2"/>
          <p:cNvSpPr/>
          <p:nvPr/>
        </p:nvSpPr>
        <p:spPr>
          <a:xfrm>
            <a:off x="81757" y="4846455"/>
            <a:ext cx="2501006" cy="230832"/>
          </a:xfrm>
          <a:prstGeom prst="rect">
            <a:avLst/>
          </a:prstGeom>
        </p:spPr>
        <p:txBody>
          <a:bodyPr wrap="none">
            <a:spAutoFit/>
          </a:bodyPr>
          <a:lstStyle/>
          <a:p>
            <a:r>
              <a:rPr lang="ro-RO" sz="900" dirty="0" smtClean="0">
                <a:hlinkClick r:id="rId12"/>
              </a:rPr>
              <a:t>https://www.amarqt.com/allatok/macska/szfinx/</a:t>
            </a:r>
            <a:endParaRPr lang="ro-RO" sz="900" dirty="0"/>
          </a:p>
        </p:txBody>
      </p:sp>
      <p:sp>
        <p:nvSpPr>
          <p:cNvPr id="4" name="Rectangle 3"/>
          <p:cNvSpPr/>
          <p:nvPr/>
        </p:nvSpPr>
        <p:spPr>
          <a:xfrm>
            <a:off x="81757" y="4655659"/>
            <a:ext cx="6096000" cy="230832"/>
          </a:xfrm>
          <a:prstGeom prst="rect">
            <a:avLst/>
          </a:prstGeom>
        </p:spPr>
        <p:txBody>
          <a:bodyPr>
            <a:spAutoFit/>
          </a:bodyPr>
          <a:lstStyle/>
          <a:p>
            <a:r>
              <a:rPr lang="ro-RO" sz="900" dirty="0" smtClean="0">
                <a:hlinkClick r:id="rId13"/>
              </a:rPr>
              <a:t>https://www.zooplus.hu/magazin/macska-magazin/macskafajtak/szfinx</a:t>
            </a:r>
            <a:endParaRPr lang="ro-RO" sz="900" dirty="0"/>
          </a:p>
        </p:txBody>
      </p:sp>
      <p:sp>
        <p:nvSpPr>
          <p:cNvPr id="5" name="Rectangle 4">
            <a:hlinkClick r:id="rId14"/>
          </p:cNvPr>
          <p:cNvSpPr/>
          <p:nvPr/>
        </p:nvSpPr>
        <p:spPr>
          <a:xfrm>
            <a:off x="81757" y="5077287"/>
            <a:ext cx="6096000" cy="230832"/>
          </a:xfrm>
          <a:prstGeom prst="rect">
            <a:avLst/>
          </a:prstGeom>
        </p:spPr>
        <p:txBody>
          <a:bodyPr>
            <a:spAutoFit/>
          </a:bodyPr>
          <a:lstStyle/>
          <a:p>
            <a:r>
              <a:rPr lang="ro-RO" sz="900" dirty="0" smtClean="0">
                <a:hlinkClick r:id="rId14"/>
              </a:rPr>
              <a:t>http://www.erdekesvilag.hu/a-hazimacska-egyik-ritka-fajtaja-a-szortelen-szfinx-macska/</a:t>
            </a:r>
            <a:endParaRPr lang="ro-RO" sz="900" dirty="0"/>
          </a:p>
        </p:txBody>
      </p:sp>
    </p:spTree>
    <p:extLst>
      <p:ext uri="{BB962C8B-B14F-4D97-AF65-F5344CB8AC3E}">
        <p14:creationId xmlns:p14="http://schemas.microsoft.com/office/powerpoint/2010/main" val="3285477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737</Words>
  <Application>Microsoft Office PowerPoint</Application>
  <PresentationFormat>Widescreen</PresentationFormat>
  <Paragraphs>40</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Times New Roman</vt:lpstr>
      <vt:lpstr>Office Theme</vt:lpstr>
      <vt:lpstr>PowerPoint Presentation</vt:lpstr>
      <vt:lpstr>PowerPoint Presentation</vt:lpstr>
      <vt:lpstr>PowerPoint Presentation</vt:lpstr>
      <vt:lpstr>Fontos tudni:  </vt:lpstr>
      <vt:lpstr>Gondozás:       Ha egy lusta ember azt gondolja, hogy a szfinx kevés gondoskodást igényel, kellemetlen meglepetés fogja érni. A normál szőrzetű macskák bőre faggyút termel, amely védőréteget képez a szőrzet alatt, a szfinx bőre ezt ugyanúgy termeli. A zsíros fedőréteg lerakódik a bőr felszínén, így ha nem mosakszik eleget, "ragadni" és bűzleni kezd. A zsír leginkább a fülben gyűlik össze, valamint a lábujjak között és a karmok körül. A heti egyszeri fürdetés, lehetőleg pH-semleges samponnal, segít tisztán és frissen tartani a szfinx bőrét. A tenyésztők legszívesebben az emberi használatra ajánlott, lanolinnal átitatott baba törlőkendőt használják a karmok körüli terület megtisztítására. Testápolót vagy olajat soha nem szabad rákenni - a bőr így megőrzi természetes rugalmasságát, a folyadékok viszont eltömítik a pórusokat. A jól tartott szfinxek a kiállításokon úgy néznek ki, mintha éppen "nagygenerálon" estek volna át. Ez azt jelenti, hogy a nagyobb szőrcsomókat eltávolítják róluk, ezt minden szfinxgazdának időnként meg kell tennie, mert az időről időre helyenként felbukkanó szőrszálak nem javítanak kinézetén. A bőrredők nem igényelnek különleges figyelmet - nem dörzsölődnek össze, mivel a bőr nagyon rugalmas. Bár a szfinxről nem mondható el, hogy nem igényel gondozást, mégis megvan az az előnye, hogy szőrét nem hullatja a lakásban vagy a ruhánkon. Meleg nyári napokon a leégéssel vigyázni kell, főleg a kevésbé pigmentált szfinxeknél vagy azokon a helyeken, ahol a macska kevésbé pigmentált. Minden ilyen esetben vigyük a macskát árnyékba vagy zárt helyre.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Utilizator</dc:creator>
  <cp:lastModifiedBy>Utilizator</cp:lastModifiedBy>
  <cp:revision>17</cp:revision>
  <dcterms:created xsi:type="dcterms:W3CDTF">2019-10-14T21:21:15Z</dcterms:created>
  <dcterms:modified xsi:type="dcterms:W3CDTF">2019-10-15T19:54:45Z</dcterms:modified>
</cp:coreProperties>
</file>